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62" r:id="rId1"/>
  </p:sldMasterIdLst>
  <p:sldIdLst>
    <p:sldId id="256" r:id="rId2"/>
    <p:sldId id="261" r:id="rId3"/>
    <p:sldId id="268" r:id="rId4"/>
    <p:sldId id="266" r:id="rId5"/>
    <p:sldId id="267" r:id="rId6"/>
    <p:sldId id="270" r:id="rId7"/>
    <p:sldId id="269" r:id="rId8"/>
    <p:sldId id="263" r:id="rId9"/>
    <p:sldId id="257" r:id="rId10"/>
    <p:sldId id="258" r:id="rId11"/>
    <p:sldId id="259" r:id="rId12"/>
    <p:sldId id="260" r:id="rId13"/>
    <p:sldId id="264" r:id="rId14"/>
    <p:sldId id="265" r:id="rId15"/>
    <p:sldId id="275" r:id="rId16"/>
    <p:sldId id="271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hanason, Mark" initials="AM" lastIdx="2" clrIdx="0">
    <p:extLst>
      <p:ext uri="{19B8F6BF-5375-455C-9EA6-DF929625EA0E}">
        <p15:presenceInfo xmlns:p15="http://schemas.microsoft.com/office/powerpoint/2012/main" userId="Athanason, Mar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58"/>
    <p:restoredTop sz="94673"/>
  </p:normalViewPr>
  <p:slideViewPr>
    <p:cSldViewPr snapToGrid="0" snapToObjects="1">
      <p:cViewPr varScale="1">
        <p:scale>
          <a:sx n="106" d="100"/>
          <a:sy n="106" d="100"/>
        </p:scale>
        <p:origin x="12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2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85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8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25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1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5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40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936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1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4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0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91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89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15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93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1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8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58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63" r:id="rId1"/>
    <p:sldLayoutId id="2147484564" r:id="rId2"/>
    <p:sldLayoutId id="2147484565" r:id="rId3"/>
    <p:sldLayoutId id="2147484566" r:id="rId4"/>
    <p:sldLayoutId id="2147484567" r:id="rId5"/>
    <p:sldLayoutId id="2147484568" r:id="rId6"/>
    <p:sldLayoutId id="2147484569" r:id="rId7"/>
    <p:sldLayoutId id="2147484570" r:id="rId8"/>
    <p:sldLayoutId id="2147484571" r:id="rId9"/>
    <p:sldLayoutId id="2147484572" r:id="rId10"/>
    <p:sldLayoutId id="2147484573" r:id="rId11"/>
    <p:sldLayoutId id="2147484574" r:id="rId12"/>
    <p:sldLayoutId id="2147484575" r:id="rId13"/>
    <p:sldLayoutId id="2147484576" r:id="rId14"/>
    <p:sldLayoutId id="2147484577" r:id="rId15"/>
    <p:sldLayoutId id="2147484578" r:id="rId16"/>
    <p:sldLayoutId id="21474845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C2FD-217F-2C47-8053-5E86E9A8E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081" y="1872513"/>
            <a:ext cx="11217244" cy="2421464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Social factors as a predictor of </a:t>
            </a:r>
            <a:r>
              <a:rPr lang="en-US" sz="6600"/>
              <a:t>crime outcome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5E7BD-4076-FB4D-82E6-395A6F6B6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0599" y="4530698"/>
            <a:ext cx="5832564" cy="1405467"/>
          </a:xfrm>
        </p:spPr>
        <p:txBody>
          <a:bodyPr>
            <a:normAutofit/>
          </a:bodyPr>
          <a:lstStyle/>
          <a:p>
            <a:r>
              <a:rPr lang="en-US" sz="2000" dirty="0"/>
              <a:t>Mike Anderson, mark Athanason, Kelly brown, heather bell, Thomas stokes</a:t>
            </a:r>
          </a:p>
        </p:txBody>
      </p:sp>
    </p:spTree>
    <p:extLst>
      <p:ext uri="{BB962C8B-B14F-4D97-AF65-F5344CB8AC3E}">
        <p14:creationId xmlns:p14="http://schemas.microsoft.com/office/powerpoint/2010/main" val="3079455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486A7C-B574-B042-9558-E0ADE929A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498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5700" dirty="0"/>
              <a:t>Violent crime vs. income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DBA125F-E696-244F-A7B8-698DD68A6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0333" y="1460765"/>
            <a:ext cx="5918508" cy="3945672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54EF8E-BDFA-454D-AF68-4EBB3332C8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23158" y="1460765"/>
            <a:ext cx="5918508" cy="3945672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72D2587-E7A6-41A8-A075-60094C8C3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534335"/>
              </p:ext>
            </p:extLst>
          </p:nvPr>
        </p:nvGraphicFramePr>
        <p:xfrm>
          <a:off x="2004841" y="5572324"/>
          <a:ext cx="8127999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Median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0.053428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13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AB64E99-7914-7B43-A072-BB76A48C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11" y="-377396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Violent crime vs. poverty rate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FF27548-A89A-7C49-A73C-5099E9AAC9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321" y="1362167"/>
            <a:ext cx="5887585" cy="3925056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7346AA-1968-DD46-A7B7-591D2C8A012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0708" y="1362169"/>
            <a:ext cx="5887584" cy="3925056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2A75FF4-F92C-4D95-AB97-195DE9C33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717335"/>
              </p:ext>
            </p:extLst>
          </p:nvPr>
        </p:nvGraphicFramePr>
        <p:xfrm>
          <a:off x="2004841" y="5572324"/>
          <a:ext cx="8127999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Poverty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0.161599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0039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4A45-2AA5-2E43-98C4-7BCAC470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-334669"/>
            <a:ext cx="10131425" cy="1456267"/>
          </a:xfrm>
        </p:spPr>
        <p:txBody>
          <a:bodyPr>
            <a:noAutofit/>
          </a:bodyPr>
          <a:lstStyle/>
          <a:p>
            <a:pPr algn="ctr"/>
            <a:r>
              <a:rPr lang="en-US" sz="5700" dirty="0"/>
              <a:t>Graduation rates vs. income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1D9034-3833-1642-A66E-568537C0A6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V="1">
            <a:off x="685800" y="5798754"/>
            <a:ext cx="46038" cy="30930"/>
          </a:xfrm>
        </p:spPr>
      </p:pic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2F0033EB-7B94-4929-9731-360983E86A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369369" y="922422"/>
            <a:ext cx="6873128" cy="4582085"/>
          </a:xfr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1FD960-0E53-45CE-BE3C-76B3234DA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707129"/>
              </p:ext>
            </p:extLst>
          </p:nvPr>
        </p:nvGraphicFramePr>
        <p:xfrm>
          <a:off x="2032000" y="5611548"/>
          <a:ext cx="8127999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Person’s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Graduation rate vs. Median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1.8178 x 10</a:t>
                      </a:r>
                      <a:r>
                        <a:rPr lang="en-US" baseline="30000" dirty="0"/>
                        <a:t>-7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57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CFCCFBC-E438-3142-81EC-28CC82BE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Results by comparison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CB2B59E-4E82-6F4A-A024-CC2C95926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Though high school graduation rates proved to have increased across the board, violent crime rate remained inconsistent and without pattern.</a:t>
            </a:r>
          </a:p>
          <a:p>
            <a:r>
              <a:rPr lang="en-US" sz="2400" dirty="0"/>
              <a:t>Though the level of poverty decreased rather significantly within the five Cities, violent crime rate remained inconsistent and without pattern.</a:t>
            </a:r>
          </a:p>
          <a:p>
            <a:r>
              <a:rPr lang="en-US" sz="2400" dirty="0"/>
              <a:t>Though the working class earned greater income, the violent crime rate remained inconsistent and without pattern. </a:t>
            </a:r>
          </a:p>
          <a:p>
            <a:r>
              <a:rPr lang="en-US" sz="2400" dirty="0"/>
              <a:t>The city’s high school graduation rate increased, so did the city’s median income. </a:t>
            </a:r>
          </a:p>
        </p:txBody>
      </p:sp>
    </p:spTree>
    <p:extLst>
      <p:ext uri="{BB962C8B-B14F-4D97-AF65-F5344CB8AC3E}">
        <p14:creationId xmlns:p14="http://schemas.microsoft.com/office/powerpoint/2010/main" val="2397051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AF5C12-1D2A-E943-BE9F-8A8CDF07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Our 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C58837-462A-D243-BBDE-EE0B175C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25607"/>
            <a:ext cx="10131425" cy="3649133"/>
          </a:xfrm>
        </p:spPr>
        <p:txBody>
          <a:bodyPr>
            <a:normAutofit/>
          </a:bodyPr>
          <a:lstStyle/>
          <a:p>
            <a:r>
              <a:rPr lang="en-US" sz="2400" dirty="0"/>
              <a:t>According to the data, there is no generalized relationship between violent crime rate and the societal factors examined. </a:t>
            </a:r>
          </a:p>
          <a:p>
            <a:r>
              <a:rPr lang="en-US" sz="2400" dirty="0"/>
              <a:t>The city variable has the strongest relationship of the other independent variables, according to the ANCOVA (F = 7.994, P = 0.00039). Crime rate largely depends on the city and can not be compared from one city to the next. </a:t>
            </a:r>
          </a:p>
          <a:p>
            <a:r>
              <a:rPr lang="en-US" sz="2400" dirty="0"/>
              <a:t>Unfortunately, graduation rate, median income, and poverty rate do not play large factors in the violent crime rate. </a:t>
            </a:r>
          </a:p>
        </p:txBody>
      </p:sp>
    </p:spTree>
    <p:extLst>
      <p:ext uri="{BB962C8B-B14F-4D97-AF65-F5344CB8AC3E}">
        <p14:creationId xmlns:p14="http://schemas.microsoft.com/office/powerpoint/2010/main" val="831250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AF5C12-1D2A-E943-BE9F-8A8CDF07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8493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Improved study</a:t>
            </a:r>
          </a:p>
        </p:txBody>
      </p:sp>
    </p:spTree>
    <p:extLst>
      <p:ext uri="{BB962C8B-B14F-4D97-AF65-F5344CB8AC3E}">
        <p14:creationId xmlns:p14="http://schemas.microsoft.com/office/powerpoint/2010/main" val="2479427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5DC453D8-DBC0-48F9-8EA8-ADDBF2D8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6" y="837046"/>
            <a:ext cx="11817790" cy="58754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3C2954-6CFE-4953-B707-60ABA0AB0E5C}"/>
              </a:ext>
            </a:extLst>
          </p:cNvPr>
          <p:cNvSpPr txBox="1"/>
          <p:nvPr/>
        </p:nvSpPr>
        <p:spPr>
          <a:xfrm>
            <a:off x="10533530" y="6343134"/>
            <a:ext cx="14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*1000 entries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C7B803-CE02-4293-9363-380C45F8321A}"/>
              </a:ext>
            </a:extLst>
          </p:cNvPr>
          <p:cNvSpPr txBox="1"/>
          <p:nvPr/>
        </p:nvSpPr>
        <p:spPr>
          <a:xfrm>
            <a:off x="187106" y="0"/>
            <a:ext cx="6915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Calls made to the police (2019 data)</a:t>
            </a:r>
          </a:p>
        </p:txBody>
      </p:sp>
    </p:spTree>
    <p:extLst>
      <p:ext uri="{BB962C8B-B14F-4D97-AF65-F5344CB8AC3E}">
        <p14:creationId xmlns:p14="http://schemas.microsoft.com/office/powerpoint/2010/main" val="137059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5FCDF6-9B51-4EDF-A9B4-1E50398A8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2" y="2199992"/>
            <a:ext cx="6941155" cy="3473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2EB3DB-77DF-4E0D-AB8F-1CF501D55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706" y="2199992"/>
            <a:ext cx="3599976" cy="3473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2A5B5B-FB7C-42AA-A293-9B0446DF351A}"/>
              </a:ext>
            </a:extLst>
          </p:cNvPr>
          <p:cNvSpPr txBox="1"/>
          <p:nvPr/>
        </p:nvSpPr>
        <p:spPr>
          <a:xfrm>
            <a:off x="8944824" y="1741862"/>
            <a:ext cx="215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Nashville school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6485E3-C5B2-435C-AA7F-140B4916BEC6}"/>
              </a:ext>
            </a:extLst>
          </p:cNvPr>
          <p:cNvSpPr txBox="1"/>
          <p:nvPr/>
        </p:nvSpPr>
        <p:spPr>
          <a:xfrm>
            <a:off x="2560622" y="1741862"/>
            <a:ext cx="2081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Nashville crime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CB38C-C59D-4B8C-8012-AA311D05C61D}"/>
              </a:ext>
            </a:extLst>
          </p:cNvPr>
          <p:cNvSpPr txBox="1"/>
          <p:nvPr/>
        </p:nvSpPr>
        <p:spPr>
          <a:xfrm>
            <a:off x="162962" y="476185"/>
            <a:ext cx="8347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Closer look and interpretation of data…</a:t>
            </a:r>
          </a:p>
        </p:txBody>
      </p:sp>
    </p:spTree>
    <p:extLst>
      <p:ext uri="{BB962C8B-B14F-4D97-AF65-F5344CB8AC3E}">
        <p14:creationId xmlns:p14="http://schemas.microsoft.com/office/powerpoint/2010/main" val="507699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8C7B803-CE02-4293-9363-380C45F8321A}"/>
              </a:ext>
            </a:extLst>
          </p:cNvPr>
          <p:cNvSpPr txBox="1"/>
          <p:nvPr/>
        </p:nvSpPr>
        <p:spPr>
          <a:xfrm>
            <a:off x="187106" y="0"/>
            <a:ext cx="6915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Calls made to the police (2019 data)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58EA1C6-6868-42DC-9A3F-6AF6FA4F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53" y="646331"/>
            <a:ext cx="10793493" cy="607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84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BE22256-8CEE-A444-9597-C0543286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42" y="609601"/>
            <a:ext cx="9550399" cy="2743199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When a man is denied the right to live the life he believes in, he has no choice but to become an outlaw.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689B5D3-9F9A-924B-8D8E-1CD046390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9607295" y="2717180"/>
            <a:ext cx="9339184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89239F1-9199-AA4C-BE85-83D458AB0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400" dirty="0"/>
              <a:t>- Nelson Mandela</a:t>
            </a:r>
          </a:p>
        </p:txBody>
      </p:sp>
    </p:spTree>
    <p:extLst>
      <p:ext uri="{BB962C8B-B14F-4D97-AF65-F5344CB8AC3E}">
        <p14:creationId xmlns:p14="http://schemas.microsoft.com/office/powerpoint/2010/main" val="697592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2A531-EC30-4407-B3B2-86173AD80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684F-CA20-46E7-ADA9-C10D43E9B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9155316" cy="3649133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3600" dirty="0"/>
              <a:t>Assess if the longitudinal average trends in social indicators, including:</a:t>
            </a:r>
          </a:p>
          <a:p>
            <a:pPr lvl="1"/>
            <a:r>
              <a:rPr lang="en-US" sz="3400" dirty="0"/>
              <a:t>Graduation Rates</a:t>
            </a:r>
          </a:p>
          <a:p>
            <a:pPr lvl="1"/>
            <a:r>
              <a:rPr lang="en-US" sz="3400" dirty="0"/>
              <a:t>Poverty </a:t>
            </a:r>
          </a:p>
          <a:p>
            <a:pPr lvl="1"/>
            <a:r>
              <a:rPr lang="en-US" sz="3400" dirty="0"/>
              <a:t>Income </a:t>
            </a:r>
            <a:endParaRPr lang="en-US" sz="3600" dirty="0"/>
          </a:p>
          <a:p>
            <a:pPr algn="just"/>
            <a:r>
              <a:rPr lang="en-US" sz="3600" dirty="0"/>
              <a:t>Correlate in the expected manner with the incidence of </a:t>
            </a:r>
            <a:r>
              <a:rPr lang="en-US" sz="3600" u="sng" dirty="0"/>
              <a:t>violent crime</a:t>
            </a:r>
            <a:r>
              <a:rPr lang="en-US" sz="36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960C5-8C84-414F-8CD0-ADB39A6EDD92}"/>
              </a:ext>
            </a:extLst>
          </p:cNvPr>
          <p:cNvSpPr txBox="1"/>
          <p:nvPr/>
        </p:nvSpPr>
        <p:spPr>
          <a:xfrm>
            <a:off x="9141812" y="6097371"/>
            <a:ext cx="286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acquired from:</a:t>
            </a:r>
          </a:p>
          <a:p>
            <a:r>
              <a:rPr lang="en-US" dirty="0"/>
              <a:t>www.opendatanetwork.com</a:t>
            </a:r>
          </a:p>
        </p:txBody>
      </p:sp>
    </p:spTree>
    <p:extLst>
      <p:ext uri="{BB962C8B-B14F-4D97-AF65-F5344CB8AC3E}">
        <p14:creationId xmlns:p14="http://schemas.microsoft.com/office/powerpoint/2010/main" val="2816682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B7A9229-8B03-4861-8199-8EF57970C8A6}"/>
              </a:ext>
            </a:extLst>
          </p:cNvPr>
          <p:cNvGrpSpPr/>
          <p:nvPr/>
        </p:nvGrpSpPr>
        <p:grpSpPr>
          <a:xfrm>
            <a:off x="1419721" y="234244"/>
            <a:ext cx="10349784" cy="5828204"/>
            <a:chOff x="2491531" y="844569"/>
            <a:chExt cx="7542842" cy="42475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759172-B7B7-453D-B86F-A291450FE0EC}"/>
                </a:ext>
              </a:extLst>
            </p:cNvPr>
            <p:cNvSpPr/>
            <p:nvPr/>
          </p:nvSpPr>
          <p:spPr>
            <a:xfrm>
              <a:off x="2491531" y="844569"/>
              <a:ext cx="184558" cy="4247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19C7C6-D3B9-45FE-B185-952D3A10943B}"/>
                </a:ext>
              </a:extLst>
            </p:cNvPr>
            <p:cNvSpPr/>
            <p:nvPr/>
          </p:nvSpPr>
          <p:spPr>
            <a:xfrm rot="5400000">
              <a:off x="6170673" y="1228418"/>
              <a:ext cx="184558" cy="754284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A9127DE-AB73-4ADC-97B1-86603DF3F820}"/>
                </a:ext>
              </a:extLst>
            </p:cNvPr>
            <p:cNvSpPr/>
            <p:nvPr/>
          </p:nvSpPr>
          <p:spPr>
            <a:xfrm rot="1800000">
              <a:off x="2986481" y="3025797"/>
              <a:ext cx="5587069" cy="352337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88C90E-469D-41A1-8BBF-74B22297852E}"/>
                </a:ext>
              </a:extLst>
            </p:cNvPr>
            <p:cNvSpPr txBox="1"/>
            <p:nvPr/>
          </p:nvSpPr>
          <p:spPr>
            <a:xfrm rot="1764181">
              <a:off x="6649244" y="4212124"/>
              <a:ext cx="1439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Violent crime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66CDDA9-002B-4BDD-B6ED-692CAD670ECC}"/>
                </a:ext>
              </a:extLst>
            </p:cNvPr>
            <p:cNvSpPr/>
            <p:nvPr/>
          </p:nvSpPr>
          <p:spPr>
            <a:xfrm rot="1800000">
              <a:off x="3340582" y="2508460"/>
              <a:ext cx="5587069" cy="352337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8E32B9C0-8F14-401D-A390-D825EDBF7F0D}"/>
                </a:ext>
              </a:extLst>
            </p:cNvPr>
            <p:cNvSpPr/>
            <p:nvPr/>
          </p:nvSpPr>
          <p:spPr>
            <a:xfrm rot="20244336">
              <a:off x="3151828" y="2744159"/>
              <a:ext cx="5587069" cy="352337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2077293-2631-4B59-BB4E-237BD1A70CAD}"/>
                </a:ext>
              </a:extLst>
            </p:cNvPr>
            <p:cNvSpPr/>
            <p:nvPr/>
          </p:nvSpPr>
          <p:spPr>
            <a:xfrm rot="20244336">
              <a:off x="3138880" y="2195063"/>
              <a:ext cx="5587069" cy="35233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18DCE7-7808-4DD5-B332-BDFC4A1D6C67}"/>
                </a:ext>
              </a:extLst>
            </p:cNvPr>
            <p:cNvSpPr txBox="1"/>
            <p:nvPr/>
          </p:nvSpPr>
          <p:spPr>
            <a:xfrm rot="1764181">
              <a:off x="7102631" y="3578762"/>
              <a:ext cx="898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Poverty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571801-2A9B-4EF0-818C-B7DDCF17A385}"/>
                </a:ext>
              </a:extLst>
            </p:cNvPr>
            <p:cNvSpPr txBox="1"/>
            <p:nvPr/>
          </p:nvSpPr>
          <p:spPr>
            <a:xfrm rot="20242955">
              <a:off x="3612961" y="3353341"/>
              <a:ext cx="88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Income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A6B9E8-C9B9-466B-9123-AF4551754520}"/>
                </a:ext>
              </a:extLst>
            </p:cNvPr>
            <p:cNvSpPr txBox="1"/>
            <p:nvPr/>
          </p:nvSpPr>
          <p:spPr>
            <a:xfrm rot="20242955">
              <a:off x="3371495" y="2856906"/>
              <a:ext cx="111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Education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0E29F90-119B-48AF-8289-7535092AFF09}"/>
              </a:ext>
            </a:extLst>
          </p:cNvPr>
          <p:cNvSpPr txBox="1"/>
          <p:nvPr/>
        </p:nvSpPr>
        <p:spPr>
          <a:xfrm rot="16200000">
            <a:off x="-140911" y="2810690"/>
            <a:ext cx="228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rate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AB10B1-1A1E-4000-871D-6FFFC165384D}"/>
              </a:ext>
            </a:extLst>
          </p:cNvPr>
          <p:cNvSpPr txBox="1"/>
          <p:nvPr/>
        </p:nvSpPr>
        <p:spPr>
          <a:xfrm>
            <a:off x="5646485" y="6247977"/>
            <a:ext cx="899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Year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7F5BB3-779A-499A-B246-0175B3260512}"/>
              </a:ext>
            </a:extLst>
          </p:cNvPr>
          <p:cNvSpPr txBox="1"/>
          <p:nvPr/>
        </p:nvSpPr>
        <p:spPr>
          <a:xfrm>
            <a:off x="5519285" y="326882"/>
            <a:ext cx="179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ANCOVA Analysis</a:t>
            </a:r>
          </a:p>
        </p:txBody>
      </p:sp>
    </p:spTree>
    <p:extLst>
      <p:ext uri="{BB962C8B-B14F-4D97-AF65-F5344CB8AC3E}">
        <p14:creationId xmlns:p14="http://schemas.microsoft.com/office/powerpoint/2010/main" val="228898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487F-A013-5B4D-A058-6AF3A7BE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Questions based on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9112B-5A8C-AD49-A7F1-0065D0778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84195"/>
            <a:ext cx="10131425" cy="4605454"/>
          </a:xfrm>
        </p:spPr>
        <p:txBody>
          <a:bodyPr>
            <a:noAutofit/>
          </a:bodyPr>
          <a:lstStyle/>
          <a:p>
            <a:pPr algn="just"/>
            <a:r>
              <a:rPr lang="en-US" sz="1900" dirty="0"/>
              <a:t>1.    It is often assumed that violent crime is associated with a lack of education, causing perpetrators to venture outside of normal social and legal constructs and inflict harm on others. Is there a direct longitudinal correlation between violent crime rate and high school graduation rate?</a:t>
            </a:r>
          </a:p>
          <a:p>
            <a:pPr algn="just"/>
            <a:r>
              <a:rPr lang="en-US" sz="1900" dirty="0"/>
              <a:t>2.    There has also been a school of thought that perhaps offenders commit violent crimes because jobs and access to income are limited or altogether out of reach. Does higher income yield lower violent crime?</a:t>
            </a:r>
          </a:p>
          <a:p>
            <a:pPr algn="just"/>
            <a:r>
              <a:rPr lang="en-US" sz="1900" dirty="0"/>
              <a:t>3.    Now surely, we all have heard that the higher the poverty rate, the higher the crime rate. How accurate is the hearsay? Is high poverty in a city associated with high violent crime rate? If the poverty level decreases, can we show that violent crime rate does as well?</a:t>
            </a:r>
          </a:p>
          <a:p>
            <a:pPr algn="just"/>
            <a:r>
              <a:rPr lang="en-US" sz="1900" dirty="0"/>
              <a:t>4. Can we find other expected correlations, such as graduation rates and household median income despite the consistency of violent crime in the observed areas? </a:t>
            </a:r>
          </a:p>
        </p:txBody>
      </p:sp>
    </p:spTree>
    <p:extLst>
      <p:ext uri="{BB962C8B-B14F-4D97-AF65-F5344CB8AC3E}">
        <p14:creationId xmlns:p14="http://schemas.microsoft.com/office/powerpoint/2010/main" val="1230473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FBEFC-1A97-9A49-8506-F3F5A9449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66" y="2155971"/>
            <a:ext cx="10748726" cy="2902058"/>
          </a:xfrm>
        </p:spPr>
        <p:txBody>
          <a:bodyPr>
            <a:noAutofit/>
          </a:bodyPr>
          <a:lstStyle/>
          <a:p>
            <a:pPr algn="just"/>
            <a:r>
              <a:rPr lang="en-US" sz="3600" dirty="0"/>
              <a:t>Our hypothesis: Rates of violent crime will correlate negatively with income, poverty rates and/or graduation rates per city. If a city’s violent crime rate is high, this will correlate with decreased average income and graduation rates while the average amount individuals beneath the poverty line rates will be increased.</a:t>
            </a:r>
          </a:p>
        </p:txBody>
      </p:sp>
    </p:spTree>
    <p:extLst>
      <p:ext uri="{BB962C8B-B14F-4D97-AF65-F5344CB8AC3E}">
        <p14:creationId xmlns:p14="http://schemas.microsoft.com/office/powerpoint/2010/main" val="1381554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4A45-2AA5-2E43-98C4-7BCAC470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>
            <a:noAutofit/>
          </a:bodyPr>
          <a:lstStyle/>
          <a:p>
            <a:pPr algn="ctr"/>
            <a:r>
              <a:rPr lang="en-US" sz="5700" dirty="0"/>
              <a:t>Average violent crime</a:t>
            </a:r>
            <a:br>
              <a:rPr lang="en-US" sz="5700" dirty="0"/>
            </a:br>
            <a:r>
              <a:rPr lang="en-US" sz="5700" dirty="0"/>
              <a:t>2010 - 2017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1D9034-3833-1642-A66E-568537C0A6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V="1">
            <a:off x="685800" y="5798754"/>
            <a:ext cx="46038" cy="30930"/>
          </a:xfrm>
        </p:spPr>
      </p:pic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81820C24-D2DE-4E6D-B050-70CA8D4BC8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982523" y="1591519"/>
            <a:ext cx="7537980" cy="5025320"/>
          </a:xfrm>
        </p:spPr>
      </p:pic>
    </p:spTree>
    <p:extLst>
      <p:ext uri="{BB962C8B-B14F-4D97-AF65-F5344CB8AC3E}">
        <p14:creationId xmlns:p14="http://schemas.microsoft.com/office/powerpoint/2010/main" val="1852488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D0FDB-4C25-8747-8A87-90822F25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dirty="0"/>
              <a:t>Locations used for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73332-91BB-FA48-8B40-A79CD6180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Chicago</a:t>
            </a:r>
          </a:p>
          <a:p>
            <a:r>
              <a:rPr lang="en-US" sz="2800" dirty="0"/>
              <a:t>Los Angeles</a:t>
            </a:r>
          </a:p>
          <a:p>
            <a:r>
              <a:rPr lang="en-US" sz="2800" dirty="0"/>
              <a:t>New York</a:t>
            </a:r>
          </a:p>
          <a:p>
            <a:r>
              <a:rPr lang="en-US" sz="2800" dirty="0"/>
              <a:t>Tampa </a:t>
            </a:r>
          </a:p>
          <a:p>
            <a:r>
              <a:rPr lang="en-US" sz="2800" dirty="0"/>
              <a:t>Washington, DC</a:t>
            </a:r>
          </a:p>
          <a:p>
            <a:r>
              <a:rPr lang="en-US" sz="2800" dirty="0"/>
              <a:t>National averages for overall </a:t>
            </a:r>
            <a:r>
              <a:rPr lang="en-US" sz="2800" dirty="0" err="1"/>
              <a:t>comparision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7301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4BD7B4-6983-EF4C-B4F5-B947D4DF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12" y="39232"/>
            <a:ext cx="11954108" cy="1456267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Violent crime vs. graduation rates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7617161-7059-F548-BEFC-BEBC2203DE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9073" y="1404488"/>
            <a:ext cx="6126547" cy="3816344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7BADF47-899B-F743-847B-484F21B0176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26380" y="1408245"/>
            <a:ext cx="5718881" cy="3812587"/>
          </a:xfr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5A8B1F8-08AD-4034-96E7-F19994D33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687446"/>
              </p:ext>
            </p:extLst>
          </p:nvPr>
        </p:nvGraphicFramePr>
        <p:xfrm>
          <a:off x="2032000" y="5355040"/>
          <a:ext cx="8127999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Graduation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0.891804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72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{EF71C848-8086-0144-840A-2EDD3E130EF0}tf10001058</Template>
  <TotalTime>2141</TotalTime>
  <Words>615</Words>
  <Application>Microsoft Office PowerPoint</Application>
  <PresentationFormat>Widescreen</PresentationFormat>
  <Paragraphs>77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Celestial</vt:lpstr>
      <vt:lpstr>Social factors as a predictor of crime outcome</vt:lpstr>
      <vt:lpstr>When a man is denied the right to live the life he believes in, he has no choice but to become an outlaw.</vt:lpstr>
      <vt:lpstr>Objective</vt:lpstr>
      <vt:lpstr>PowerPoint Presentation</vt:lpstr>
      <vt:lpstr>Questions based on assumption</vt:lpstr>
      <vt:lpstr>PowerPoint Presentation</vt:lpstr>
      <vt:lpstr>Average violent crime 2010 - 2017</vt:lpstr>
      <vt:lpstr>Locations used for comparison</vt:lpstr>
      <vt:lpstr>Violent crime vs. graduation rates</vt:lpstr>
      <vt:lpstr>Violent crime vs. income</vt:lpstr>
      <vt:lpstr>Violent crime vs. poverty rate</vt:lpstr>
      <vt:lpstr>Graduation rates vs. income</vt:lpstr>
      <vt:lpstr>Results by comparison</vt:lpstr>
      <vt:lpstr>Our conclusion</vt:lpstr>
      <vt:lpstr>Improved study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by city</dc:title>
  <dc:creator>heather holt-bell</dc:creator>
  <cp:lastModifiedBy>Mike Anderson</cp:lastModifiedBy>
  <cp:revision>50</cp:revision>
  <dcterms:created xsi:type="dcterms:W3CDTF">2019-07-17T01:20:19Z</dcterms:created>
  <dcterms:modified xsi:type="dcterms:W3CDTF">2019-07-20T13:53:50Z</dcterms:modified>
</cp:coreProperties>
</file>